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43" r:id="rId3"/>
    <p:sldId id="344" r:id="rId4"/>
    <p:sldId id="437" r:id="rId5"/>
    <p:sldId id="443" r:id="rId6"/>
    <p:sldId id="434" r:id="rId7"/>
    <p:sldId id="442" r:id="rId8"/>
    <p:sldId id="438" r:id="rId9"/>
    <p:sldId id="439" r:id="rId10"/>
    <p:sldId id="440" r:id="rId11"/>
    <p:sldId id="441" r:id="rId12"/>
    <p:sldId id="436" r:id="rId13"/>
    <p:sldId id="444" r:id="rId14"/>
    <p:sldId id="445" r:id="rId15"/>
    <p:sldId id="446" r:id="rId16"/>
    <p:sldId id="277" r:id="rId17"/>
    <p:sldId id="286" r:id="rId18"/>
    <p:sldId id="404" r:id="rId19"/>
    <p:sldId id="405" r:id="rId20"/>
    <p:sldId id="407" r:id="rId21"/>
    <p:sldId id="403" r:id="rId22"/>
    <p:sldId id="402" r:id="rId23"/>
    <p:sldId id="276" r:id="rId24"/>
    <p:sldId id="322" r:id="rId25"/>
    <p:sldId id="323" r:id="rId26"/>
    <p:sldId id="324" r:id="rId27"/>
    <p:sldId id="325" r:id="rId28"/>
    <p:sldId id="306" r:id="rId29"/>
    <p:sldId id="281" r:id="rId30"/>
    <p:sldId id="280" r:id="rId31"/>
    <p:sldId id="279" r:id="rId32"/>
    <p:sldId id="282" r:id="rId33"/>
    <p:sldId id="256" r:id="rId34"/>
    <p:sldId id="265" r:id="rId35"/>
    <p:sldId id="266" r:id="rId36"/>
    <p:sldId id="257" r:id="rId37"/>
    <p:sldId id="258" r:id="rId38"/>
    <p:sldId id="259" r:id="rId39"/>
    <p:sldId id="262" r:id="rId40"/>
    <p:sldId id="261" r:id="rId41"/>
    <p:sldId id="260" r:id="rId42"/>
    <p:sldId id="263" r:id="rId44"/>
    <p:sldId id="264" r:id="rId45"/>
    <p:sldId id="267" r:id="rId46"/>
    <p:sldId id="278" r:id="rId47"/>
    <p:sldId id="283"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8.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118360" y="4058285"/>
            <a:ext cx="7451725" cy="483235"/>
          </a:xfrm>
          <a:prstGeom prst="rect">
            <a:avLst/>
          </a:prstGeom>
          <a:noFill/>
        </p:spPr>
        <p:txBody>
          <a:bodyPr wrap="none" rtlCol="0">
            <a:spAutoFit/>
          </a:bodyPr>
          <a:p>
            <a:pPr algn="l"/>
            <a:r>
              <a:rPr lang="zh-CN" altLang="en-US" sz="2400" b="1">
                <a:latin typeface="微软雅黑" panose="020B0503020204020204" charset="-122"/>
                <a:ea typeface="微软雅黑" panose="020B0503020204020204" charset="-122"/>
              </a:rPr>
              <a:t>终于，Adobe 将在 2020 年完全终止对 Flash 的支持</a:t>
            </a:r>
            <a:endParaRPr lang="zh-CN" altLang="en-US" sz="2400" b="1">
              <a:latin typeface="微软雅黑" panose="020B0503020204020204" charset="-122"/>
              <a:ea typeface="微软雅黑" panose="020B0503020204020204" charset="-122"/>
            </a:endParaRPr>
          </a:p>
        </p:txBody>
      </p:sp>
      <p:pic>
        <p:nvPicPr>
          <p:cNvPr id="5" name="图片 4" descr="23"/>
          <p:cNvPicPr>
            <a:picLocks noChangeAspect="1"/>
          </p:cNvPicPr>
          <p:nvPr/>
        </p:nvPicPr>
        <p:blipFill>
          <a:blip r:embed="rId2"/>
          <a:stretch>
            <a:fillRect/>
          </a:stretch>
        </p:blipFill>
        <p:spPr>
          <a:xfrm>
            <a:off x="5129530" y="1709420"/>
            <a:ext cx="1428750" cy="1428750"/>
          </a:xfrm>
          <a:prstGeom prst="rect">
            <a:avLst/>
          </a:prstGeom>
        </p:spPr>
      </p:pic>
      <p:sp>
        <p:nvSpPr>
          <p:cNvPr id="6" name="文本框 5"/>
          <p:cNvSpPr txBox="1"/>
          <p:nvPr/>
        </p:nvSpPr>
        <p:spPr>
          <a:xfrm>
            <a:off x="4593590" y="3345815"/>
            <a:ext cx="2445385" cy="483235"/>
          </a:xfrm>
          <a:prstGeom prst="rect">
            <a:avLst/>
          </a:prstGeom>
          <a:noFill/>
        </p:spPr>
        <p:txBody>
          <a:bodyPr wrap="none" rtlCol="0">
            <a:spAutoFit/>
          </a:bodyPr>
          <a:p>
            <a:r>
              <a:rPr lang="en-US" altLang="zh-CN" sz="2400">
                <a:solidFill>
                  <a:schemeClr val="bg1">
                    <a:lumMod val="65000"/>
                  </a:schemeClr>
                </a:solidFill>
                <a:latin typeface="微软雅黑" panose="020B0503020204020204" charset="-122"/>
                <a:ea typeface="微软雅黑" panose="020B0503020204020204" charset="-122"/>
              </a:rPr>
              <a:t>FLASH </a:t>
            </a:r>
            <a:r>
              <a:rPr lang="zh-CN" altLang="en-US" sz="2400">
                <a:solidFill>
                  <a:schemeClr val="bg1">
                    <a:lumMod val="65000"/>
                  </a:schemeClr>
                </a:solidFill>
                <a:latin typeface="微软雅黑" panose="020B0503020204020204" charset="-122"/>
                <a:ea typeface="微软雅黑" panose="020B0503020204020204" charset="-122"/>
              </a:rPr>
              <a:t>渐隐江湖</a:t>
            </a:r>
            <a:endParaRPr lang="zh-CN" altLang="en-US" sz="240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629920" y="838835"/>
            <a:ext cx="171577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现在 </a:t>
            </a:r>
            <a:r>
              <a:rPr lang="en-US" altLang="zh-CN" sz="2800" b="1">
                <a:latin typeface="微软雅黑" panose="020B0503020204020204" charset="-122"/>
                <a:ea typeface="微软雅黑" panose="020B0503020204020204" charset="-122"/>
              </a:rPr>
              <a:t>... ...</a:t>
            </a:r>
            <a:endParaRPr lang="en-US" altLang="zh-CN" sz="2800" b="1">
              <a:latin typeface="微软雅黑" panose="020B0503020204020204" charset="-122"/>
              <a:ea typeface="微软雅黑" panose="020B0503020204020204" charset="-122"/>
            </a:endParaRPr>
          </a:p>
        </p:txBody>
      </p:sp>
      <p:pic>
        <p:nvPicPr>
          <p:cNvPr id="5" name="图片 4" descr="4100abe0c0e72b0c9eaeca191218dc82e65d436a4482e-D0d11b"/>
          <p:cNvPicPr>
            <a:picLocks noChangeAspect="1"/>
          </p:cNvPicPr>
          <p:nvPr/>
        </p:nvPicPr>
        <p:blipFill>
          <a:blip r:embed="rId2"/>
          <a:stretch>
            <a:fillRect/>
          </a:stretch>
        </p:blipFill>
        <p:spPr>
          <a:xfrm>
            <a:off x="3146425" y="1471930"/>
            <a:ext cx="6189345" cy="5041265"/>
          </a:xfrm>
          <a:prstGeom prst="rect">
            <a:avLst/>
          </a:prstGeom>
        </p:spPr>
      </p:pic>
      <p:pic>
        <p:nvPicPr>
          <p:cNvPr id="6" name="图片 5" descr="2"/>
          <p:cNvPicPr>
            <a:picLocks noChangeAspect="1"/>
          </p:cNvPicPr>
          <p:nvPr/>
        </p:nvPicPr>
        <p:blipFill>
          <a:blip r:embed="rId3"/>
          <a:stretch>
            <a:fillRect/>
          </a:stretch>
        </p:blipFill>
        <p:spPr>
          <a:xfrm>
            <a:off x="7344410" y="4953000"/>
            <a:ext cx="2381250" cy="1790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21310" y="478155"/>
            <a:ext cx="2540000" cy="678815"/>
          </a:xfrm>
          <a:prstGeom prst="rect">
            <a:avLst/>
          </a:prstGeom>
          <a:noFill/>
        </p:spPr>
        <p:txBody>
          <a:bodyPr wrap="square" rtlCol="0" anchor="t">
            <a:spAutoFit/>
          </a:bodyPr>
          <a:p>
            <a:r>
              <a:rPr lang="en-US" altLang="zh-CN" sz="3600" b="1">
                <a:latin typeface="微软雅黑" panose="020B0503020204020204" charset="-122"/>
                <a:ea typeface="微软雅黑" panose="020B0503020204020204" charset="-122"/>
              </a:rPr>
              <a:t>J</a:t>
            </a:r>
            <a:r>
              <a:rPr lang="zh-CN" altLang="en-US" sz="3600" b="1">
                <a:latin typeface="微软雅黑" panose="020B0503020204020204" charset="-122"/>
                <a:ea typeface="微软雅黑" panose="020B0503020204020204" charset="-122"/>
              </a:rPr>
              <a:t>avascript</a:t>
            </a:r>
            <a:endParaRPr lang="zh-CN" altLang="en-US" sz="3600" b="1">
              <a:latin typeface="微软雅黑" panose="020B0503020204020204" charset="-122"/>
              <a:ea typeface="微软雅黑" panose="020B0503020204020204" charset="-122"/>
            </a:endParaRPr>
          </a:p>
        </p:txBody>
      </p:sp>
      <p:sp>
        <p:nvSpPr>
          <p:cNvPr id="5" name="文本框 4"/>
          <p:cNvSpPr txBox="1"/>
          <p:nvPr/>
        </p:nvSpPr>
        <p:spPr>
          <a:xfrm>
            <a:off x="321310" y="1243965"/>
            <a:ext cx="9721850" cy="933450"/>
          </a:xfrm>
          <a:prstGeom prst="rect">
            <a:avLst/>
          </a:prstGeom>
          <a:noFill/>
        </p:spPr>
        <p:txBody>
          <a:bodyPr wrap="none" rtlCol="0">
            <a:spAutoFit/>
          </a:bodyPr>
          <a:p>
            <a:pPr algn="l"/>
            <a:r>
              <a:rPr lang="zh-CN" altLang="en-US">
                <a:solidFill>
                  <a:schemeClr val="bg1">
                    <a:lumMod val="65000"/>
                  </a:schemeClr>
                </a:solidFill>
                <a:latin typeface="微软雅黑" panose="020B0503020204020204" charset="-122"/>
                <a:ea typeface="微软雅黑" panose="020B0503020204020204" charset="-122"/>
              </a:rPr>
              <a:t>JavaScript一种直译式脚本语言，是一种动态类型、弱类型、基于原型的语言，内置支持类型。</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它的解释器被称为JavaScript引擎，为浏览器的一部分，广泛用于客户端的脚本语言，最早是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在HTML（标准通用标记语言下的一个应用）网页上使用，用来给HTML网页增加动态功能。</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img-(1)"/>
          <p:cNvPicPr>
            <a:picLocks noChangeAspect="1"/>
          </p:cNvPicPr>
          <p:nvPr/>
        </p:nvPicPr>
        <p:blipFill>
          <a:blip r:embed="rId1"/>
          <a:stretch>
            <a:fillRect/>
          </a:stretch>
        </p:blipFill>
        <p:spPr>
          <a:xfrm>
            <a:off x="2157730" y="2049780"/>
            <a:ext cx="7619365" cy="2047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1190625" y="409575"/>
            <a:ext cx="7619365" cy="2047875"/>
          </a:xfrm>
          <a:prstGeom prst="rect">
            <a:avLst/>
          </a:prstGeom>
        </p:spPr>
      </p:pic>
      <p:sp>
        <p:nvSpPr>
          <p:cNvPr id="5" name="文本框 4"/>
          <p:cNvSpPr txBox="1"/>
          <p:nvPr/>
        </p:nvSpPr>
        <p:spPr>
          <a:xfrm>
            <a:off x="981710" y="2832100"/>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
        <p:nvSpPr>
          <p:cNvPr id="2" name="文本框 1"/>
          <p:cNvSpPr txBox="1"/>
          <p:nvPr/>
        </p:nvSpPr>
        <p:spPr>
          <a:xfrm>
            <a:off x="970915" y="3933825"/>
            <a:ext cx="7724775" cy="1476375"/>
          </a:xfrm>
          <a:prstGeom prst="rect">
            <a:avLst/>
          </a:prstGeom>
          <a:noFill/>
        </p:spPr>
        <p:txBody>
          <a:bodyPr wrap="square" rtlCol="0">
            <a:spAutoFit/>
          </a:bodyPr>
          <a:p>
            <a:pPr algn="l"/>
            <a:r>
              <a:rPr lang="zh-CN" altLang="en-US"/>
              <a:t>本来浏览器在显示我们看到的网站的时候，会做很多事情，页面渲染，js渲染等等，然后node把其中js渲染的引擎拿出来，并且使用了谷歌的V8，然后在其外面又封装了一层api，让其拥有了文件读写，网络等操作，提供了一个服务端的运行环境，但却是运行的javascipt。所以说node.js给前端开发行业带来了一场工业革命</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4350" y="714375"/>
            <a:ext cx="215074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sym typeface="+mn-ea"/>
              </a:rPr>
              <a:t>NPM是什么</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408305" y="1409700"/>
            <a:ext cx="8403590" cy="1753235"/>
          </a:xfrm>
          <a:prstGeom prst="rect">
            <a:avLst/>
          </a:prstGeom>
          <a:noFill/>
        </p:spPr>
        <p:txBody>
          <a:bodyPr wrap="none" rtlCol="0">
            <a:spAutoFit/>
          </a:bodyPr>
          <a:p>
            <a:pPr algn="l"/>
            <a:r>
              <a:rPr lang="zh-CN" altLang="en-US"/>
              <a:t>NPM是随同NodeJS一起安装的包管理工具，能解决NodeJS代码部署上的很多问题，</a:t>
            </a:r>
            <a:endParaRPr lang="zh-CN" altLang="en-US"/>
          </a:p>
          <a:p>
            <a:pPr algn="l"/>
            <a:r>
              <a:rPr lang="zh-CN" altLang="en-US"/>
              <a:t>常见的使用场景有以下几种：</a:t>
            </a:r>
            <a:endParaRPr lang="zh-CN" altLang="en-US"/>
          </a:p>
          <a:p>
            <a:pPr algn="l"/>
            <a:endParaRPr lang="zh-CN" altLang="en-US"/>
          </a:p>
          <a:p>
            <a:pPr algn="l"/>
            <a:r>
              <a:rPr lang="zh-CN" altLang="en-US"/>
              <a:t>允许用户从NPM服务器下载别人编写的第三方包到本地使用。</a:t>
            </a:r>
            <a:endParaRPr lang="zh-CN" altLang="en-US"/>
          </a:p>
          <a:p>
            <a:pPr algn="l"/>
            <a:r>
              <a:rPr lang="zh-CN" altLang="en-US"/>
              <a:t>允许用户从NPM服务器下载并安装别人编写的命令行程序到本地使用。</a:t>
            </a:r>
            <a:endParaRPr lang="zh-CN" altLang="en-US"/>
          </a:p>
          <a:p>
            <a:pPr algn="l"/>
            <a:r>
              <a:rPr lang="zh-CN" altLang="en-US"/>
              <a:t>允许用户将自己编写的包或命令行程序上传到NPM服务器供别人使用。</a:t>
            </a:r>
            <a:endParaRPr lang="zh-CN" altLang="en-US"/>
          </a:p>
        </p:txBody>
      </p:sp>
      <p:sp>
        <p:nvSpPr>
          <p:cNvPr id="5" name="文本框 4"/>
          <p:cNvSpPr txBox="1"/>
          <p:nvPr/>
        </p:nvSpPr>
        <p:spPr>
          <a:xfrm>
            <a:off x="408305" y="3514725"/>
            <a:ext cx="3058795" cy="645160"/>
          </a:xfrm>
          <a:prstGeom prst="rect">
            <a:avLst/>
          </a:prstGeom>
          <a:noFill/>
        </p:spPr>
        <p:txBody>
          <a:bodyPr wrap="none" rtlCol="0">
            <a:spAutoFit/>
          </a:bodyPr>
          <a:p>
            <a:pPr algn="l"/>
            <a:r>
              <a:rPr lang="zh-CN" altLang="en-US"/>
              <a:t>node -v  // 查看当前node版本</a:t>
            </a:r>
            <a:endParaRPr lang="zh-CN" altLang="en-US"/>
          </a:p>
          <a:p>
            <a:pPr algn="l"/>
            <a:r>
              <a:rPr lang="zh-CN" altLang="en-US"/>
              <a:t>npm -v  // 查看当前npm版本</a:t>
            </a:r>
            <a:endParaRPr lang="zh-CN" altLang="en-US"/>
          </a:p>
        </p:txBody>
      </p:sp>
      <p:pic>
        <p:nvPicPr>
          <p:cNvPr id="6" name="图片 5"/>
          <p:cNvPicPr>
            <a:picLocks noChangeAspect="1"/>
          </p:cNvPicPr>
          <p:nvPr/>
        </p:nvPicPr>
        <p:blipFill>
          <a:blip r:embed="rId2"/>
          <a:stretch>
            <a:fillRect/>
          </a:stretch>
        </p:blipFill>
        <p:spPr>
          <a:xfrm>
            <a:off x="514350" y="4357370"/>
            <a:ext cx="4399915" cy="1190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14375" y="647700"/>
            <a:ext cx="3523615" cy="368300"/>
          </a:xfrm>
          <a:prstGeom prst="rect">
            <a:avLst/>
          </a:prstGeom>
          <a:noFill/>
        </p:spPr>
        <p:txBody>
          <a:bodyPr wrap="none" rtlCol="0">
            <a:spAutoFit/>
          </a:bodyPr>
          <a:p>
            <a:pPr algn="l"/>
            <a:r>
              <a:rPr lang="zh-CN" altLang="en-US"/>
              <a:t>npm install &lt;name&gt; [-g] [--save-dev]</a:t>
            </a:r>
            <a:endParaRPr lang="zh-CN" altLang="en-US"/>
          </a:p>
        </p:txBody>
      </p:sp>
      <p:sp>
        <p:nvSpPr>
          <p:cNvPr id="3" name="文本框 2"/>
          <p:cNvSpPr txBox="1"/>
          <p:nvPr/>
        </p:nvSpPr>
        <p:spPr>
          <a:xfrm>
            <a:off x="800100" y="1238250"/>
            <a:ext cx="6134100" cy="368300"/>
          </a:xfrm>
          <a:prstGeom prst="rect">
            <a:avLst/>
          </a:prstGeom>
          <a:noFill/>
        </p:spPr>
        <p:txBody>
          <a:bodyPr wrap="none" rtlCol="0">
            <a:spAutoFit/>
          </a:bodyPr>
          <a:p>
            <a:pPr algn="l"/>
            <a:r>
              <a:rPr lang="zh-CN" altLang="en-US"/>
              <a:t>&lt;name&gt;：node插件名称。例：npm install gulp-less --save-dev</a:t>
            </a:r>
            <a:endParaRPr lang="zh-CN" altLang="en-US"/>
          </a:p>
        </p:txBody>
      </p:sp>
      <p:sp>
        <p:nvSpPr>
          <p:cNvPr id="4" name="文本框 3"/>
          <p:cNvSpPr txBox="1"/>
          <p:nvPr/>
        </p:nvSpPr>
        <p:spPr>
          <a:xfrm>
            <a:off x="609600" y="1998345"/>
            <a:ext cx="8420100" cy="2861310"/>
          </a:xfrm>
          <a:prstGeom prst="rect">
            <a:avLst/>
          </a:prstGeom>
          <a:noFill/>
        </p:spPr>
        <p:txBody>
          <a:bodyPr wrap="square" rtlCol="0">
            <a:spAutoFit/>
          </a:bodyPr>
          <a:p>
            <a:r>
              <a:rPr lang="zh-CN" altLang="en-US"/>
              <a:t>-g：全局安装。将会安装在C:\Users\Administrator\AppData\Roaming\npm，并且写入系统环境变量； 非全局安装：将会安装在当前定位目录； 全局安装可以通过命令行在任何地方调用它，本地安装将安装在定位目录的node_modules文件夹下，通过require()调用；</a:t>
            </a:r>
            <a:endParaRPr lang="zh-CN" altLang="en-US"/>
          </a:p>
          <a:p>
            <a:endParaRPr lang="zh-CN" altLang="en-US"/>
          </a:p>
          <a:p>
            <a:r>
              <a:rPr lang="zh-CN" altLang="en-US"/>
              <a:t>--save：将保存配置信息至package.json（package.json是node.js的项目配置文件，在初始化文件 npm install 时会根据你配置文件中的条目进行安装）；</a:t>
            </a:r>
            <a:endParaRPr lang="zh-CN" altLang="en-US"/>
          </a:p>
          <a:p>
            <a:endParaRPr lang="zh-CN" altLang="en-US"/>
          </a:p>
          <a:p>
            <a:r>
              <a:rPr lang="zh-CN" altLang="en-US"/>
              <a:t>-dev：保存至package.json的devDependencies节点，不指定-dev将保存至dependencies节点；一般保存在dependencies的像这些express/ejs/body-parser等等。</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93725" y="4396105"/>
            <a:ext cx="5011420" cy="368300"/>
          </a:xfrm>
          <a:prstGeom prst="rect">
            <a:avLst/>
          </a:prstGeom>
          <a:noFill/>
        </p:spPr>
        <p:txBody>
          <a:bodyPr wrap="none" rtlCol="0">
            <a:spAutoFit/>
          </a:bodyPr>
          <a:p>
            <a:pPr algn="l"/>
            <a:r>
              <a:rPr lang="zh-CN" altLang="en-US"/>
              <a:t>npm很慢，那来cnpm吧，果然万能的淘宝，哈哈</a:t>
            </a:r>
            <a:endParaRPr lang="zh-CN" altLang="en-US"/>
          </a:p>
        </p:txBody>
      </p:sp>
      <p:sp>
        <p:nvSpPr>
          <p:cNvPr id="3" name="文本框 2"/>
          <p:cNvSpPr txBox="1"/>
          <p:nvPr/>
        </p:nvSpPr>
        <p:spPr>
          <a:xfrm>
            <a:off x="593725" y="4764405"/>
            <a:ext cx="5951855" cy="368300"/>
          </a:xfrm>
          <a:prstGeom prst="rect">
            <a:avLst/>
          </a:prstGeom>
          <a:noFill/>
        </p:spPr>
        <p:txBody>
          <a:bodyPr wrap="none" rtlCol="0">
            <a:spAutoFit/>
          </a:bodyPr>
          <a:p>
            <a:pPr algn="l"/>
            <a:r>
              <a:rPr lang="zh-CN" altLang="en-US"/>
              <a:t>npm install cnpm -g --registry=https://registry.npm.taobao.org</a:t>
            </a:r>
            <a:endParaRPr lang="zh-CN" altLang="en-US"/>
          </a:p>
        </p:txBody>
      </p:sp>
      <p:sp>
        <p:nvSpPr>
          <p:cNvPr id="5" name="文本框 4"/>
          <p:cNvSpPr txBox="1"/>
          <p:nvPr/>
        </p:nvSpPr>
        <p:spPr>
          <a:xfrm>
            <a:off x="593725" y="685800"/>
            <a:ext cx="1977390" cy="368300"/>
          </a:xfrm>
          <a:prstGeom prst="rect">
            <a:avLst/>
          </a:prstGeom>
          <a:noFill/>
        </p:spPr>
        <p:txBody>
          <a:bodyPr wrap="none" rtlCol="0">
            <a:spAutoFit/>
          </a:bodyPr>
          <a:p>
            <a:pPr algn="l"/>
            <a:r>
              <a:rPr lang="zh-CN" altLang="en-US"/>
              <a:t>使用npm卸载插件</a:t>
            </a:r>
            <a:endParaRPr lang="zh-CN" altLang="en-US"/>
          </a:p>
        </p:txBody>
      </p:sp>
      <p:sp>
        <p:nvSpPr>
          <p:cNvPr id="6" name="文本框 5"/>
          <p:cNvSpPr txBox="1"/>
          <p:nvPr/>
        </p:nvSpPr>
        <p:spPr>
          <a:xfrm>
            <a:off x="591185" y="1054100"/>
            <a:ext cx="3815080" cy="368300"/>
          </a:xfrm>
          <a:prstGeom prst="rect">
            <a:avLst/>
          </a:prstGeom>
          <a:noFill/>
        </p:spPr>
        <p:txBody>
          <a:bodyPr wrap="none" rtlCol="0">
            <a:spAutoFit/>
          </a:bodyPr>
          <a:p>
            <a:pPr algn="l"/>
            <a:r>
              <a:rPr lang="zh-CN" altLang="en-US"/>
              <a:t>npm uninstall &lt;name&gt; [-g] [--save-dev] </a:t>
            </a:r>
            <a:endParaRPr lang="zh-CN" altLang="en-US"/>
          </a:p>
        </p:txBody>
      </p:sp>
      <p:sp>
        <p:nvSpPr>
          <p:cNvPr id="4" name="文本框 3"/>
          <p:cNvSpPr txBox="1"/>
          <p:nvPr/>
        </p:nvSpPr>
        <p:spPr>
          <a:xfrm>
            <a:off x="717550" y="1767205"/>
            <a:ext cx="1977390" cy="368300"/>
          </a:xfrm>
          <a:prstGeom prst="rect">
            <a:avLst/>
          </a:prstGeom>
          <a:noFill/>
        </p:spPr>
        <p:txBody>
          <a:bodyPr wrap="none" rtlCol="0">
            <a:spAutoFit/>
          </a:bodyPr>
          <a:p>
            <a:pPr algn="l"/>
            <a:r>
              <a:rPr lang="zh-CN" altLang="en-US"/>
              <a:t>使用npm更新插件</a:t>
            </a:r>
            <a:endParaRPr lang="zh-CN" altLang="en-US"/>
          </a:p>
        </p:txBody>
      </p:sp>
      <p:sp>
        <p:nvSpPr>
          <p:cNvPr id="7" name="文本框 6"/>
          <p:cNvSpPr txBox="1"/>
          <p:nvPr/>
        </p:nvSpPr>
        <p:spPr>
          <a:xfrm>
            <a:off x="717550" y="2135505"/>
            <a:ext cx="4160520" cy="645160"/>
          </a:xfrm>
          <a:prstGeom prst="rect">
            <a:avLst/>
          </a:prstGeom>
          <a:noFill/>
        </p:spPr>
        <p:txBody>
          <a:bodyPr wrap="none" rtlCol="0">
            <a:spAutoFit/>
          </a:bodyPr>
          <a:p>
            <a:pPr algn="l"/>
            <a:r>
              <a:rPr lang="zh-CN" altLang="en-US"/>
              <a:t>npm update &lt;name&gt; [-g] [--save-dev] </a:t>
            </a:r>
            <a:endParaRPr lang="zh-CN" altLang="en-US"/>
          </a:p>
          <a:p>
            <a:pPr algn="l"/>
            <a:r>
              <a:rPr lang="zh-CN" altLang="en-US"/>
              <a:t>npm update [--save-dev]  // 更新全部插件</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为啥需要前端自动化？</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038225" y="1695450"/>
            <a:ext cx="4983480" cy="36830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作为一名开发人员，你的工作是创造而不是重复</a:t>
            </a:r>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895350" y="2201545"/>
            <a:ext cx="8610600" cy="40500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前端自动化能做什么？</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190625" y="1981200"/>
            <a:ext cx="7952740" cy="258445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1.自动编译（将less，sass，</a:t>
            </a:r>
            <a:r>
              <a:rPr lang="en-US" altLang="zh-CN">
                <a:latin typeface="微软雅黑" panose="020B0503020204020204" charset="-122"/>
                <a:ea typeface="微软雅黑" panose="020B0503020204020204" charset="-122"/>
              </a:rPr>
              <a:t>es6</a:t>
            </a:r>
            <a:r>
              <a:rPr lang="zh-CN" altLang="en-US">
                <a:latin typeface="微软雅黑" panose="020B0503020204020204" charset="-122"/>
                <a:ea typeface="微软雅黑" panose="020B0503020204020204" charset="-122"/>
              </a:rPr>
              <a:t>等自动编译）</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2.自动合并（将页面引入的多个js文件，或者css文件，合并为同一个且压缩）</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3.自动刷新（IDE保存，浏览器不用刷新，自动看到效果）</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4.自动部署（自动将项目打包部署到指定目录）</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5.自动同步（能够方便实现多个浏览器窗口，同步点击，输入，调试）</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19150" y="668020"/>
            <a:ext cx="587248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你是否还记得第一次上网时的情景？</a:t>
            </a:r>
            <a:endParaRPr lang="zh-CN" altLang="zh-CN" sz="2800" b="1">
              <a:latin typeface="微软雅黑" panose="020B0503020204020204" charset="-122"/>
              <a:ea typeface="微软雅黑" panose="020B0503020204020204" charset="-122"/>
            </a:endParaRPr>
          </a:p>
        </p:txBody>
      </p:sp>
      <p:pic>
        <p:nvPicPr>
          <p:cNvPr id="3" name="图片 2" descr="2312"/>
          <p:cNvPicPr>
            <a:picLocks noChangeAspect="1"/>
          </p:cNvPicPr>
          <p:nvPr/>
        </p:nvPicPr>
        <p:blipFill>
          <a:blip r:embed="rId2"/>
          <a:stretch>
            <a:fillRect/>
          </a:stretch>
        </p:blipFill>
        <p:spPr>
          <a:xfrm>
            <a:off x="2987675" y="962025"/>
            <a:ext cx="4428490" cy="37807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descr="timg (4)"/>
          <p:cNvPicPr>
            <a:picLocks noChangeAspect="1"/>
          </p:cNvPicPr>
          <p:nvPr/>
        </p:nvPicPr>
        <p:blipFill>
          <a:blip r:embed="rId2"/>
          <a:stretch>
            <a:fillRect/>
          </a:stretch>
        </p:blipFill>
        <p:spPr>
          <a:xfrm>
            <a:off x="2751455" y="1369060"/>
            <a:ext cx="6464935" cy="51733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timg"/>
          <p:cNvPicPr>
            <a:picLocks noChangeAspect="1"/>
          </p:cNvPicPr>
          <p:nvPr/>
        </p:nvPicPr>
        <p:blipFill>
          <a:blip r:embed="rId2"/>
          <a:stretch>
            <a:fillRect/>
          </a:stretch>
        </p:blipFill>
        <p:spPr>
          <a:xfrm>
            <a:off x="509270" y="1497965"/>
            <a:ext cx="4144645" cy="3921760"/>
          </a:xfrm>
          <a:prstGeom prst="rect">
            <a:avLst/>
          </a:prstGeom>
        </p:spPr>
      </p:pic>
      <p:pic>
        <p:nvPicPr>
          <p:cNvPr id="7" name="图片 6" descr="timg (1)"/>
          <p:cNvPicPr>
            <a:picLocks noChangeAspect="1"/>
          </p:cNvPicPr>
          <p:nvPr/>
        </p:nvPicPr>
        <p:blipFill>
          <a:blip r:embed="rId3"/>
          <a:stretch>
            <a:fillRect/>
          </a:stretch>
        </p:blipFill>
        <p:spPr>
          <a:xfrm>
            <a:off x="4845685" y="1498600"/>
            <a:ext cx="2583180" cy="1804035"/>
          </a:xfrm>
          <a:prstGeom prst="rect">
            <a:avLst/>
          </a:prstGeom>
        </p:spPr>
      </p:pic>
      <p:pic>
        <p:nvPicPr>
          <p:cNvPr id="8" name="图片 7" descr="timg (2)"/>
          <p:cNvPicPr>
            <a:picLocks noChangeAspect="1"/>
          </p:cNvPicPr>
          <p:nvPr/>
        </p:nvPicPr>
        <p:blipFill>
          <a:blip r:embed="rId4"/>
          <a:stretch>
            <a:fillRect/>
          </a:stretch>
        </p:blipFill>
        <p:spPr>
          <a:xfrm>
            <a:off x="7757160" y="1487805"/>
            <a:ext cx="1954530" cy="3907790"/>
          </a:xfrm>
          <a:prstGeom prst="rect">
            <a:avLst/>
          </a:prstGeom>
        </p:spPr>
      </p:pic>
      <p:pic>
        <p:nvPicPr>
          <p:cNvPr id="9" name="图片 8" descr="timg (3)"/>
          <p:cNvPicPr>
            <a:picLocks noChangeAspect="1"/>
          </p:cNvPicPr>
          <p:nvPr/>
        </p:nvPicPr>
        <p:blipFill>
          <a:blip r:embed="rId5"/>
          <a:stretch>
            <a:fillRect/>
          </a:stretch>
        </p:blipFill>
        <p:spPr>
          <a:xfrm>
            <a:off x="4866005" y="3402330"/>
            <a:ext cx="2665095" cy="2017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图片 4" descr="23"/>
          <p:cNvPicPr>
            <a:picLocks noChangeAspect="1"/>
          </p:cNvPicPr>
          <p:nvPr/>
        </p:nvPicPr>
        <p:blipFill>
          <a:blip r:embed="rId2"/>
          <a:stretch>
            <a:fillRect/>
          </a:stretch>
        </p:blipFill>
        <p:spPr>
          <a:xfrm>
            <a:off x="5095240" y="2040255"/>
            <a:ext cx="1428750" cy="1428750"/>
          </a:xfrm>
          <a:prstGeom prst="rect">
            <a:avLst/>
          </a:prstGeom>
        </p:spPr>
      </p:pic>
      <p:sp>
        <p:nvSpPr>
          <p:cNvPr id="4" name="文本框 3"/>
          <p:cNvSpPr txBox="1"/>
          <p:nvPr/>
        </p:nvSpPr>
        <p:spPr>
          <a:xfrm>
            <a:off x="4712335" y="3691890"/>
            <a:ext cx="2195195" cy="483235"/>
          </a:xfrm>
          <a:prstGeom prst="rect">
            <a:avLst/>
          </a:prstGeom>
          <a:noFill/>
        </p:spPr>
        <p:txBody>
          <a:bodyPr wrap="none" rtlCol="0">
            <a:spAutoFit/>
          </a:bodyPr>
          <a:p>
            <a:r>
              <a:rPr lang="en-US" altLang="zh-CN" sz="2400" b="1">
                <a:latin typeface="微软雅黑" panose="020B0503020204020204" charset="-122"/>
                <a:ea typeface="微软雅黑" panose="020B0503020204020204" charset="-122"/>
              </a:rPr>
              <a:t>FLASH </a:t>
            </a:r>
            <a:r>
              <a:rPr lang="zh-CN" altLang="en-US" sz="2400" b="1">
                <a:latin typeface="微软雅黑" panose="020B0503020204020204" charset="-122"/>
                <a:ea typeface="微软雅黑" panose="020B0503020204020204" charset="-122"/>
              </a:rPr>
              <a:t>的崛起</a:t>
            </a:r>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
        <p:nvSpPr>
          <p:cNvPr id="5" name="文本框 4"/>
          <p:cNvSpPr txBox="1"/>
          <p:nvPr/>
        </p:nvSpPr>
        <p:spPr>
          <a:xfrm>
            <a:off x="636270" y="1635125"/>
            <a:ext cx="1097280" cy="38481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视觉优势</a:t>
            </a:r>
            <a:endParaRPr lang="zh-CN" altLang="en-US" b="1">
              <a:latin typeface="微软雅黑" panose="020B0503020204020204" charset="-122"/>
              <a:ea typeface="微软雅黑" panose="020B0503020204020204" charset="-122"/>
            </a:endParaRPr>
          </a:p>
        </p:txBody>
      </p:sp>
      <p:sp>
        <p:nvSpPr>
          <p:cNvPr id="6" name="文本框 5"/>
          <p:cNvSpPr txBox="1"/>
          <p:nvPr/>
        </p:nvSpPr>
        <p:spPr>
          <a:xfrm>
            <a:off x="614680" y="2000885"/>
            <a:ext cx="9639300" cy="1482090"/>
          </a:xfrm>
          <a:prstGeom prst="rect">
            <a:avLst/>
          </a:prstGeom>
          <a:noFill/>
        </p:spPr>
        <p:txBody>
          <a:bodyPr wrap="square" rtlCol="0">
            <a:spAutoFit/>
          </a:bodyPr>
          <a:p>
            <a:r>
              <a:rPr lang="zh-CN" altLang="en-US">
                <a:solidFill>
                  <a:schemeClr val="bg1">
                    <a:lumMod val="65000"/>
                  </a:schemeClr>
                </a:solidFill>
                <a:latin typeface="微软雅黑" panose="020B0503020204020204" charset="-122"/>
                <a:ea typeface="微软雅黑" panose="020B0503020204020204" charset="-122"/>
              </a:rPr>
              <a:t>Flash网站给用户的第一感觉就是酷炫，这不仅仅是因为Flash网站添加了很多动画动漫元素。更重要的是Flash网站在构架和创意上给人一种不可思议的感觉，这是一种更深层次的带有艺术感的感觉。不管是Flash网站的结构和页面布局都与普通网站有很大不同，这不仅仅因为制作Flash网站需要开发者投入更多的精力和创意，更因为Flash网站制作技术给开发者提供了一个展现自己创意的一个平台和技术。</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7" name="文本框 6"/>
          <p:cNvSpPr txBox="1"/>
          <p:nvPr/>
        </p:nvSpPr>
        <p:spPr>
          <a:xfrm>
            <a:off x="636270" y="3594100"/>
            <a:ext cx="9980930" cy="203073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互动优势</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Flash网站另一个非常明显的优势就是网站与用户互动性。在用户浏览网站的过程中，Flash网站可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以加入互动元素，轻易实现网站与用户互动吸引用户注意力。我们简单对比一下：Flash网站中的</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动漫动画就像是一个游戏，我们添加互动元素用户想看什么我们通过向游戏一样的操作来展现。</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比如说3D效果，我们需要用户移动鼠标来实现视觉转换这样不仅提高了用户的兴趣还能使用户把</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精力放在网站上面，实现我们展示信息的功能。而这一点，与普通网站的超链接点击展示相比能</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够用户带来更多的新鲜感和获得用户更多的关注度。</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859790" y="1463040"/>
            <a:ext cx="9199245" cy="148209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创意优势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Flash网站是创意和艺术的结合。每个Flash网站除了想要投入精力和时间，更需要添加自己的创意。不管是视觉冲击力，还是互动的娱乐性都需要网站开发人员从用户的角度出发设计出符合用户体验的Flash高端网站。Flash高端网站给网站设计者提供了一个展示自己艺术和创意的平台。</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lash的劣势</a:t>
            </a:r>
            <a:endParaRPr lang="zh-CN" altLang="en-US" sz="4000" b="1">
              <a:latin typeface="微软雅黑" panose="020B0503020204020204" charset="-122"/>
              <a:ea typeface="微软雅黑" panose="020B0503020204020204" charset="-122"/>
            </a:endParaRPr>
          </a:p>
        </p:txBody>
      </p:sp>
      <p:sp>
        <p:nvSpPr>
          <p:cNvPr id="2" name="文本框 1"/>
          <p:cNvSpPr txBox="1"/>
          <p:nvPr/>
        </p:nvSpPr>
        <p:spPr>
          <a:xfrm>
            <a:off x="708660" y="1659890"/>
            <a:ext cx="8402320" cy="175641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载入时间长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载入时间长是Flash网站存在的一个通病。可以说这是用户为了高用户体验和酷炫效果所付出的最大的代价。Flash网站会带有一定的用户交互系统、视频播放系统、音乐播放系统这都会给Flash网站载入增加不少的时间。所幸的是Flash网站开发人员的创意是无限的，他们能够在网站载入的Loading中创造一些新意的东西在里面减少我们对长时间载入的无聊等待。</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3" name="文本框 2"/>
          <p:cNvSpPr txBox="1"/>
          <p:nvPr/>
        </p:nvSpPr>
        <p:spPr>
          <a:xfrm>
            <a:off x="708660" y="3642360"/>
            <a:ext cx="8714105" cy="230505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优化困难</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不得不说这是Flash网站对于企业来说最大的缺点。导致这种情况的主要原因是Flash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网站多以视频、音频、动画元素为主很少有文字表达，而搜索引擎对于这些元素识</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别困难。这是搜索引擎的问题也是Flash全站的问题。搜索引擎正在逐渐强化多Flash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动漫动画图片等的识别和抓取技术，谷歌在这方面做得就很不错。虽然Flash全站不</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易优化，但是SEOer的创造力也是不容我们怀疑的，网上就有很多关于Flash全站推广</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的方法。所以我们只能说Flash全站在不易优化，而不是不能优化。就像Flash全站制</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作一样，我们不是不能做Flash全站，只是Flash全站开发需要我们投入更多的精力。</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7646</Words>
  <Application>WPS 演示</Application>
  <PresentationFormat>宽屏</PresentationFormat>
  <Paragraphs>486</Paragraphs>
  <Slides>45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45</vt:i4>
      </vt:variant>
    </vt:vector>
  </HeadingPairs>
  <TitlesOfParts>
    <vt:vector size="52" baseType="lpstr">
      <vt:lpstr>Arial</vt:lpstr>
      <vt:lpstr>宋体</vt:lpstr>
      <vt:lpstr>Wingdings</vt:lpstr>
      <vt:lpstr>微软雅黑</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47</cp:revision>
  <dcterms:created xsi:type="dcterms:W3CDTF">2015-05-05T08:02:00Z</dcterms:created>
  <dcterms:modified xsi:type="dcterms:W3CDTF">2017-08-20T03:50:13Z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